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5"/>
    <p:restoredTop sz="95878"/>
  </p:normalViewPr>
  <p:slideViewPr>
    <p:cSldViewPr snapToGrid="0" snapToObjects="1">
      <p:cViewPr varScale="1">
        <p:scale>
          <a:sx n="106" d="100"/>
          <a:sy n="106" d="100"/>
        </p:scale>
        <p:origin x="21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7/6/23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97858-2D50-6C4F-887D-4E3D30B14BB3}"/>
              </a:ext>
            </a:extLst>
          </p:cNvPr>
          <p:cNvSpPr>
            <a:spLocks noGrp="1"/>
          </p:cNvSpPr>
          <p:nvPr>
            <p:ph type="ctrTitle"/>
          </p:nvPr>
        </p:nvSpPr>
        <p:spPr/>
        <p:txBody>
          <a:bodyPr/>
          <a:lstStyle/>
          <a:p>
            <a:r>
              <a:rPr lang="en-US" sz="4500" dirty="0"/>
              <a:t>Natural Language Processing </a:t>
            </a:r>
          </a:p>
        </p:txBody>
      </p:sp>
      <p:sp>
        <p:nvSpPr>
          <p:cNvPr id="3" name="Subtitle 2">
            <a:extLst>
              <a:ext uri="{FF2B5EF4-FFF2-40B4-BE49-F238E27FC236}">
                <a16:creationId xmlns:a16="http://schemas.microsoft.com/office/drawing/2014/main" id="{95CA0C8D-2754-E346-8F7A-9BA48EF4F27F}"/>
              </a:ext>
            </a:extLst>
          </p:cNvPr>
          <p:cNvSpPr>
            <a:spLocks noGrp="1"/>
          </p:cNvSpPr>
          <p:nvPr>
            <p:ph type="subTitle" idx="1"/>
          </p:nvPr>
        </p:nvSpPr>
        <p:spPr/>
        <p:txBody>
          <a:bodyPr/>
          <a:lstStyle/>
          <a:p>
            <a:r>
              <a:rPr lang="en-US" dirty="0"/>
              <a:t>Thapar Summer School 2023</a:t>
            </a:r>
          </a:p>
        </p:txBody>
      </p:sp>
    </p:spTree>
    <p:extLst>
      <p:ext uri="{BB962C8B-B14F-4D97-AF65-F5344CB8AC3E}">
        <p14:creationId xmlns:p14="http://schemas.microsoft.com/office/powerpoint/2010/main" val="1847446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322D97-82D8-1740-98B5-50A9AA198B3D}"/>
              </a:ext>
            </a:extLst>
          </p:cNvPr>
          <p:cNvSpPr/>
          <p:nvPr/>
        </p:nvSpPr>
        <p:spPr>
          <a:xfrm>
            <a:off x="933697" y="1018218"/>
            <a:ext cx="955460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Recurrent Neural Networks(RNN)</a:t>
            </a:r>
          </a:p>
        </p:txBody>
      </p:sp>
      <p:sp>
        <p:nvSpPr>
          <p:cNvPr id="3" name="TextBox 2">
            <a:extLst>
              <a:ext uri="{FF2B5EF4-FFF2-40B4-BE49-F238E27FC236}">
                <a16:creationId xmlns:a16="http://schemas.microsoft.com/office/drawing/2014/main" id="{EED3C8F3-ABB8-5A46-AE94-10340454516A}"/>
              </a:ext>
            </a:extLst>
          </p:cNvPr>
          <p:cNvSpPr txBox="1"/>
          <p:nvPr/>
        </p:nvSpPr>
        <p:spPr>
          <a:xfrm>
            <a:off x="933697" y="2177716"/>
            <a:ext cx="8162178" cy="4247317"/>
          </a:xfrm>
          <a:prstGeom prst="rect">
            <a:avLst/>
          </a:prstGeom>
          <a:noFill/>
        </p:spPr>
        <p:txBody>
          <a:bodyPr wrap="square" rtlCol="0">
            <a:spAutoFit/>
          </a:bodyPr>
          <a:lstStyle/>
          <a:p>
            <a:r>
              <a:rPr lang="en-IN" dirty="0"/>
              <a:t>RNNs are called recurrent because they perform the same task for every element of a sequence, with the output being depended on the previous computations.</a:t>
            </a:r>
          </a:p>
          <a:p>
            <a:endParaRPr lang="en-IN" dirty="0"/>
          </a:p>
          <a:p>
            <a:r>
              <a:rPr lang="en-IN" dirty="0"/>
              <a:t>Types of RNN’s:-</a:t>
            </a:r>
          </a:p>
          <a:p>
            <a:pPr marL="285750" indent="-285750">
              <a:buFont typeface="Arial" panose="020B0604020202020204" pitchFamily="34" charset="0"/>
              <a:buChar char="•"/>
            </a:pPr>
            <a:r>
              <a:rPr lang="en-IN" b="1" dirty="0"/>
              <a:t>One To One: </a:t>
            </a:r>
            <a:r>
              <a:rPr lang="en-IN" dirty="0"/>
              <a:t>There is only one pair here. A one-to-one architecture is used in traditional neural networks.</a:t>
            </a:r>
          </a:p>
          <a:p>
            <a:pPr marL="285750" indent="-285750">
              <a:buFont typeface="Arial" panose="020B0604020202020204" pitchFamily="34" charset="0"/>
              <a:buChar char="•"/>
            </a:pPr>
            <a:r>
              <a:rPr lang="en-IN" b="1" dirty="0"/>
              <a:t>One To Many: </a:t>
            </a:r>
            <a:r>
              <a:rPr lang="en-IN" dirty="0"/>
              <a:t>A single input in a one-to-many network might result in numerous outputs. One too many networks are used in the production of music, for example.</a:t>
            </a:r>
          </a:p>
          <a:p>
            <a:pPr marL="285750" indent="-285750">
              <a:buFont typeface="Arial" panose="020B0604020202020204" pitchFamily="34" charset="0"/>
              <a:buChar char="•"/>
            </a:pPr>
            <a:r>
              <a:rPr lang="en-IN" b="1" dirty="0"/>
              <a:t>Many To One:  </a:t>
            </a:r>
            <a:r>
              <a:rPr lang="en-IN" dirty="0"/>
              <a:t>In this scenario, a single output is produced by combining many inputs from distinct time steps. Sentiment analysis and emotion identification use such networks, in which the class label is determined by a sequence of words.</a:t>
            </a:r>
          </a:p>
          <a:p>
            <a:pPr marL="285750" indent="-285750">
              <a:buFont typeface="Arial" panose="020B0604020202020204" pitchFamily="34" charset="0"/>
              <a:buChar char="•"/>
            </a:pPr>
            <a:r>
              <a:rPr lang="en-IN" b="1" dirty="0"/>
              <a:t>Many To Many: </a:t>
            </a:r>
            <a:r>
              <a:rPr lang="en-IN" dirty="0"/>
              <a:t>For many to many, there are numerous options. Two inputs yield three outputs. Machine translation systems, such as English to French or vice versa translation systems, use many to many networks.</a:t>
            </a:r>
          </a:p>
          <a:p>
            <a:endParaRPr lang="en-US" dirty="0"/>
          </a:p>
        </p:txBody>
      </p:sp>
    </p:spTree>
    <p:extLst>
      <p:ext uri="{BB962C8B-B14F-4D97-AF65-F5344CB8AC3E}">
        <p14:creationId xmlns:p14="http://schemas.microsoft.com/office/powerpoint/2010/main" val="203524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F3ECFA-EB7D-6842-A782-9C05D450E244}"/>
              </a:ext>
            </a:extLst>
          </p:cNvPr>
          <p:cNvSpPr/>
          <p:nvPr/>
        </p:nvSpPr>
        <p:spPr>
          <a:xfrm>
            <a:off x="1754215" y="801650"/>
            <a:ext cx="8770030" cy="630942"/>
          </a:xfrm>
          <a:prstGeom prst="rect">
            <a:avLst/>
          </a:prstGeom>
          <a:noFill/>
        </p:spPr>
        <p:txBody>
          <a:bodyPr wrap="none" lIns="91440" tIns="45720" rIns="91440" bIns="45720">
            <a:spAutoFit/>
          </a:bodyPr>
          <a:lstStyle/>
          <a:p>
            <a:pPr algn="ctr"/>
            <a:r>
              <a:rPr lang="en-IN" sz="3500" b="1" dirty="0"/>
              <a:t>How does Recurrent Neural Networks work?</a:t>
            </a:r>
            <a:endParaRPr lang="en-IN" sz="3500" dirty="0"/>
          </a:p>
        </p:txBody>
      </p:sp>
      <p:sp>
        <p:nvSpPr>
          <p:cNvPr id="5" name="Rectangle 4">
            <a:extLst>
              <a:ext uri="{FF2B5EF4-FFF2-40B4-BE49-F238E27FC236}">
                <a16:creationId xmlns:a16="http://schemas.microsoft.com/office/drawing/2014/main" id="{2C70AF70-6C93-9047-A24B-4AC5DF1CA774}"/>
              </a:ext>
            </a:extLst>
          </p:cNvPr>
          <p:cNvSpPr/>
          <p:nvPr/>
        </p:nvSpPr>
        <p:spPr>
          <a:xfrm>
            <a:off x="1215190" y="1528062"/>
            <a:ext cx="7688179" cy="2862322"/>
          </a:xfrm>
          <a:prstGeom prst="rect">
            <a:avLst/>
          </a:prstGeom>
        </p:spPr>
        <p:txBody>
          <a:bodyPr wrap="square">
            <a:spAutoFit/>
          </a:bodyPr>
          <a:lstStyle/>
          <a:p>
            <a:pPr algn="just"/>
            <a:r>
              <a:rPr lang="en-IN" dirty="0">
                <a:solidFill>
                  <a:srgbClr val="222222"/>
                </a:solidFill>
                <a:latin typeface="Garamond" panose="02020404030301010803" pitchFamily="18" charset="0"/>
              </a:rPr>
              <a:t>The input layer </a:t>
            </a:r>
            <a:r>
              <a:rPr lang="en-IN" b="1" dirty="0">
                <a:solidFill>
                  <a:srgbClr val="222222"/>
                </a:solidFill>
                <a:latin typeface="Garamond" panose="02020404030301010803" pitchFamily="18" charset="0"/>
              </a:rPr>
              <a:t>x </a:t>
            </a:r>
            <a:r>
              <a:rPr lang="en-IN" dirty="0">
                <a:solidFill>
                  <a:srgbClr val="222222"/>
                </a:solidFill>
                <a:latin typeface="Garamond" panose="02020404030301010803" pitchFamily="18" charset="0"/>
              </a:rPr>
              <a:t>receives and processes the neural network’s input before passing it on to the middle layer.</a:t>
            </a:r>
          </a:p>
          <a:p>
            <a:pPr algn="just"/>
            <a:r>
              <a:rPr lang="en-IN" dirty="0">
                <a:solidFill>
                  <a:srgbClr val="222222"/>
                </a:solidFill>
                <a:latin typeface="Garamond" panose="02020404030301010803" pitchFamily="18" charset="0"/>
              </a:rPr>
              <a:t>Multiple hidden layers can be found in the middle layer </a:t>
            </a:r>
            <a:r>
              <a:rPr lang="en-IN" b="1" dirty="0">
                <a:solidFill>
                  <a:srgbClr val="222222"/>
                </a:solidFill>
                <a:latin typeface="Garamond" panose="02020404030301010803" pitchFamily="18" charset="0"/>
              </a:rPr>
              <a:t>h</a:t>
            </a:r>
            <a:r>
              <a:rPr lang="en-IN" dirty="0">
                <a:solidFill>
                  <a:srgbClr val="222222"/>
                </a:solidFill>
                <a:latin typeface="Garamond" panose="02020404030301010803" pitchFamily="18" charset="0"/>
              </a:rPr>
              <a:t>, each with its own activation functions, weights, and biases. You can utilize a recurrent neural network if the various parameters of different hidden layers are not impacted by the preceding layer, i.e. There is no memory in the neural network.</a:t>
            </a:r>
          </a:p>
          <a:p>
            <a:pPr algn="just"/>
            <a:r>
              <a:rPr lang="en-IN" dirty="0">
                <a:solidFill>
                  <a:srgbClr val="222222"/>
                </a:solidFill>
                <a:latin typeface="Garamond" panose="02020404030301010803" pitchFamily="18" charset="0"/>
              </a:rPr>
              <a:t>The different activation functions, weights, and biases will be standardized by the Recurrent Neural Network, ensuring that each hidden layer has the same characteristics. Rather than constructing numerous hidden layers, it will create only one and loop over it as many times as necessary.</a:t>
            </a:r>
          </a:p>
        </p:txBody>
      </p:sp>
      <p:pic>
        <p:nvPicPr>
          <p:cNvPr id="7" name="Picture 6">
            <a:extLst>
              <a:ext uri="{FF2B5EF4-FFF2-40B4-BE49-F238E27FC236}">
                <a16:creationId xmlns:a16="http://schemas.microsoft.com/office/drawing/2014/main" id="{533A8441-636A-004B-9E60-35BF3A7055CA}"/>
              </a:ext>
            </a:extLst>
          </p:cNvPr>
          <p:cNvPicPr>
            <a:picLocks noChangeAspect="1"/>
          </p:cNvPicPr>
          <p:nvPr/>
        </p:nvPicPr>
        <p:blipFill>
          <a:blip r:embed="rId2"/>
          <a:stretch>
            <a:fillRect/>
          </a:stretch>
        </p:blipFill>
        <p:spPr>
          <a:xfrm>
            <a:off x="5967663" y="4036843"/>
            <a:ext cx="5495758" cy="2146385"/>
          </a:xfrm>
          <a:prstGeom prst="rect">
            <a:avLst/>
          </a:prstGeom>
        </p:spPr>
      </p:pic>
    </p:spTree>
    <p:extLst>
      <p:ext uri="{BB962C8B-B14F-4D97-AF65-F5344CB8AC3E}">
        <p14:creationId xmlns:p14="http://schemas.microsoft.com/office/powerpoint/2010/main" val="1686588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74C626-4334-3E43-AFDE-BF921846746F}"/>
              </a:ext>
            </a:extLst>
          </p:cNvPr>
          <p:cNvSpPr txBox="1"/>
          <p:nvPr/>
        </p:nvSpPr>
        <p:spPr>
          <a:xfrm>
            <a:off x="2072559" y="2045368"/>
            <a:ext cx="6000630" cy="1477328"/>
          </a:xfrm>
          <a:prstGeom prst="rect">
            <a:avLst/>
          </a:prstGeom>
          <a:noFill/>
        </p:spPr>
        <p:txBody>
          <a:bodyPr wrap="square" rtlCol="0">
            <a:spAutoFit/>
          </a:bodyPr>
          <a:lstStyle/>
          <a:p>
            <a:r>
              <a:rPr lang="en-IN" dirty="0"/>
              <a:t>In a recurrent neural network (RNN), the embedding layer is commonly used to convert input sequences of discrete tokens into dense, continuous vectors. The embedding layer maps each token to a lower-dimensional vector representation, allowing the network to learn meaningful relationships between the tokens.</a:t>
            </a:r>
            <a:endParaRPr lang="en-US" dirty="0"/>
          </a:p>
        </p:txBody>
      </p:sp>
      <p:sp>
        <p:nvSpPr>
          <p:cNvPr id="3" name="Rectangle 2">
            <a:extLst>
              <a:ext uri="{FF2B5EF4-FFF2-40B4-BE49-F238E27FC236}">
                <a16:creationId xmlns:a16="http://schemas.microsoft.com/office/drawing/2014/main" id="{4F87D477-3B52-8340-B8AB-FC4BA0ECDD1C}"/>
              </a:ext>
            </a:extLst>
          </p:cNvPr>
          <p:cNvSpPr/>
          <p:nvPr/>
        </p:nvSpPr>
        <p:spPr>
          <a:xfrm>
            <a:off x="773394" y="765555"/>
            <a:ext cx="3633046" cy="630942"/>
          </a:xfrm>
          <a:prstGeom prst="rect">
            <a:avLst/>
          </a:prstGeom>
          <a:noFill/>
        </p:spPr>
        <p:txBody>
          <a:bodyPr wrap="none" lIns="91440" tIns="45720" rIns="91440" bIns="45720">
            <a:spAutoFit/>
          </a:bodyPr>
          <a:lstStyle/>
          <a:p>
            <a:pPr algn="ctr"/>
            <a:r>
              <a:rPr lang="en-IN" sz="3500" b="1" dirty="0"/>
              <a:t>Embedding Layer</a:t>
            </a:r>
          </a:p>
        </p:txBody>
      </p:sp>
    </p:spTree>
    <p:extLst>
      <p:ext uri="{BB962C8B-B14F-4D97-AF65-F5344CB8AC3E}">
        <p14:creationId xmlns:p14="http://schemas.microsoft.com/office/powerpoint/2010/main" val="3666931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3D663E-8997-D947-BDA9-84C823518172}"/>
              </a:ext>
            </a:extLst>
          </p:cNvPr>
          <p:cNvSpPr/>
          <p:nvPr/>
        </p:nvSpPr>
        <p:spPr>
          <a:xfrm>
            <a:off x="1007741" y="717429"/>
            <a:ext cx="6870086" cy="630942"/>
          </a:xfrm>
          <a:prstGeom prst="rect">
            <a:avLst/>
          </a:prstGeom>
          <a:noFill/>
        </p:spPr>
        <p:txBody>
          <a:bodyPr wrap="none" lIns="91440" tIns="45720" rIns="91440" bIns="45720">
            <a:spAutoFit/>
          </a:bodyPr>
          <a:lstStyle/>
          <a:p>
            <a:pPr algn="ctr"/>
            <a:r>
              <a:rPr lang="en-IN" sz="3500" b="1" dirty="0"/>
              <a:t>Long Short Term Memory (LSTM)</a:t>
            </a:r>
          </a:p>
        </p:txBody>
      </p:sp>
      <p:pic>
        <p:nvPicPr>
          <p:cNvPr id="4" name="Picture 3">
            <a:extLst>
              <a:ext uri="{FF2B5EF4-FFF2-40B4-BE49-F238E27FC236}">
                <a16:creationId xmlns:a16="http://schemas.microsoft.com/office/drawing/2014/main" id="{2124ADB8-0A88-FE4A-8488-9FB1504991FE}"/>
              </a:ext>
            </a:extLst>
          </p:cNvPr>
          <p:cNvPicPr>
            <a:picLocks noChangeAspect="1"/>
          </p:cNvPicPr>
          <p:nvPr/>
        </p:nvPicPr>
        <p:blipFill>
          <a:blip r:embed="rId2"/>
          <a:stretch>
            <a:fillRect/>
          </a:stretch>
        </p:blipFill>
        <p:spPr>
          <a:xfrm>
            <a:off x="6464463" y="3209875"/>
            <a:ext cx="4651714" cy="2846354"/>
          </a:xfrm>
          <a:prstGeom prst="rect">
            <a:avLst/>
          </a:prstGeom>
        </p:spPr>
      </p:pic>
      <p:sp>
        <p:nvSpPr>
          <p:cNvPr id="5" name="TextBox 4">
            <a:extLst>
              <a:ext uri="{FF2B5EF4-FFF2-40B4-BE49-F238E27FC236}">
                <a16:creationId xmlns:a16="http://schemas.microsoft.com/office/drawing/2014/main" id="{40AFED0A-9BCF-0C4F-965A-AB242482C0E3}"/>
              </a:ext>
            </a:extLst>
          </p:cNvPr>
          <p:cNvSpPr txBox="1"/>
          <p:nvPr/>
        </p:nvSpPr>
        <p:spPr>
          <a:xfrm>
            <a:off x="1094873" y="1732547"/>
            <a:ext cx="8061159"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The central role of an LSTM model is held by a memory cell known as a ‘cell state’ that maintains its state over time. The cell state is the horizontal line that runs through the top of the below diagram. It can be visualized as a conveyor belt through which information just flows, unchanged.</a:t>
            </a:r>
          </a:p>
          <a:p>
            <a:pPr marL="285750" indent="-285750">
              <a:buFont typeface="Arial" panose="020B0604020202020204" pitchFamily="34" charset="0"/>
              <a:buChar char="•"/>
            </a:pPr>
            <a:r>
              <a:rPr lang="en-IN" dirty="0"/>
              <a:t>Information can be added to or removed from the cell state in LSTM and is regulated by gates. These gates optionally let the information flow in and out of the cell.</a:t>
            </a:r>
            <a:endParaRPr lang="en-US" dirty="0"/>
          </a:p>
        </p:txBody>
      </p:sp>
    </p:spTree>
    <p:extLst>
      <p:ext uri="{BB962C8B-B14F-4D97-AF65-F5344CB8AC3E}">
        <p14:creationId xmlns:p14="http://schemas.microsoft.com/office/powerpoint/2010/main" val="135691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9A063-7B66-124E-B856-69795D47F143}"/>
              </a:ext>
            </a:extLst>
          </p:cNvPr>
          <p:cNvPicPr>
            <a:picLocks noChangeAspect="1"/>
          </p:cNvPicPr>
          <p:nvPr/>
        </p:nvPicPr>
        <p:blipFill>
          <a:blip r:embed="rId2"/>
          <a:stretch>
            <a:fillRect/>
          </a:stretch>
        </p:blipFill>
        <p:spPr>
          <a:xfrm>
            <a:off x="2890587" y="1492250"/>
            <a:ext cx="5448300" cy="4787900"/>
          </a:xfrm>
          <a:prstGeom prst="rect">
            <a:avLst/>
          </a:prstGeom>
        </p:spPr>
      </p:pic>
      <p:sp>
        <p:nvSpPr>
          <p:cNvPr id="4" name="Rectangle 3">
            <a:extLst>
              <a:ext uri="{FF2B5EF4-FFF2-40B4-BE49-F238E27FC236}">
                <a16:creationId xmlns:a16="http://schemas.microsoft.com/office/drawing/2014/main" id="{98B74580-98F7-CF41-9780-8BB3E5CCC885}"/>
              </a:ext>
            </a:extLst>
          </p:cNvPr>
          <p:cNvSpPr/>
          <p:nvPr/>
        </p:nvSpPr>
        <p:spPr>
          <a:xfrm>
            <a:off x="3993138" y="669303"/>
            <a:ext cx="3243197" cy="630942"/>
          </a:xfrm>
          <a:prstGeom prst="rect">
            <a:avLst/>
          </a:prstGeom>
          <a:noFill/>
        </p:spPr>
        <p:txBody>
          <a:bodyPr wrap="none" lIns="91440" tIns="45720" rIns="91440" bIns="45720">
            <a:spAutoFit/>
          </a:bodyPr>
          <a:lstStyle/>
          <a:p>
            <a:pPr algn="ctr"/>
            <a:r>
              <a:rPr lang="en-IN" sz="3500" b="1" dirty="0"/>
              <a:t>LSTM VS RNN</a:t>
            </a:r>
          </a:p>
        </p:txBody>
      </p:sp>
    </p:spTree>
    <p:extLst>
      <p:ext uri="{BB962C8B-B14F-4D97-AF65-F5344CB8AC3E}">
        <p14:creationId xmlns:p14="http://schemas.microsoft.com/office/powerpoint/2010/main" val="3676972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3DA3-CFD1-B24A-811D-D930A4391A91}"/>
              </a:ext>
            </a:extLst>
          </p:cNvPr>
          <p:cNvSpPr/>
          <p:nvPr/>
        </p:nvSpPr>
        <p:spPr>
          <a:xfrm>
            <a:off x="660275" y="777586"/>
            <a:ext cx="8874224" cy="630942"/>
          </a:xfrm>
          <a:prstGeom prst="rect">
            <a:avLst/>
          </a:prstGeom>
          <a:noFill/>
        </p:spPr>
        <p:txBody>
          <a:bodyPr wrap="none" lIns="91440" tIns="45720" rIns="91440" bIns="45720">
            <a:spAutoFit/>
          </a:bodyPr>
          <a:lstStyle/>
          <a:p>
            <a:pPr algn="ctr"/>
            <a:r>
              <a:rPr lang="en-US" sz="3500" b="1" dirty="0">
                <a:ln w="0"/>
                <a:effectLst>
                  <a:outerShdw blurRad="38100" dist="19050" dir="2700000" algn="tl" rotWithShape="0">
                    <a:schemeClr val="dk1">
                      <a:alpha val="40000"/>
                    </a:schemeClr>
                  </a:outerShdw>
                </a:effectLst>
              </a:rPr>
              <a:t>What is Natural Language Processing(NLP)?</a:t>
            </a:r>
          </a:p>
        </p:txBody>
      </p:sp>
      <p:sp>
        <p:nvSpPr>
          <p:cNvPr id="3" name="TextBox 2">
            <a:extLst>
              <a:ext uri="{FF2B5EF4-FFF2-40B4-BE49-F238E27FC236}">
                <a16:creationId xmlns:a16="http://schemas.microsoft.com/office/drawing/2014/main" id="{75F5CC67-48DB-9B46-BAA5-0D9DDDD5A57F}"/>
              </a:ext>
            </a:extLst>
          </p:cNvPr>
          <p:cNvSpPr txBox="1"/>
          <p:nvPr/>
        </p:nvSpPr>
        <p:spPr>
          <a:xfrm>
            <a:off x="1251284" y="2225842"/>
            <a:ext cx="5486400" cy="2031325"/>
          </a:xfrm>
          <a:prstGeom prst="rect">
            <a:avLst/>
          </a:prstGeom>
          <a:noFill/>
        </p:spPr>
        <p:txBody>
          <a:bodyPr wrap="square" rtlCol="0">
            <a:spAutoFit/>
          </a:bodyPr>
          <a:lstStyle/>
          <a:p>
            <a:r>
              <a:rPr lang="en-IN" b="1" dirty="0"/>
              <a:t>Natural Language Processing</a:t>
            </a:r>
            <a:r>
              <a:rPr lang="en-IN" dirty="0"/>
              <a:t> (NLP)</a:t>
            </a:r>
            <a:r>
              <a:rPr lang="en-IN" b="1" dirty="0"/>
              <a:t> </a:t>
            </a:r>
            <a:r>
              <a:rPr lang="en-IN" dirty="0"/>
              <a:t>is a field at the intersection of computer science, artificial intelligence, and linguistics. The goal is for computers to process or “understand” natural language to perform tasks like Language Translation and Question Answering.</a:t>
            </a:r>
          </a:p>
          <a:p>
            <a:r>
              <a:rPr lang="en-IN" dirty="0"/>
              <a:t>NLP is the technique that enables the machines to interpret and to understand the way humans communicate.</a:t>
            </a:r>
            <a:endParaRPr lang="en-US" dirty="0"/>
          </a:p>
        </p:txBody>
      </p:sp>
      <p:pic>
        <p:nvPicPr>
          <p:cNvPr id="4" name="Picture 3">
            <a:extLst>
              <a:ext uri="{FF2B5EF4-FFF2-40B4-BE49-F238E27FC236}">
                <a16:creationId xmlns:a16="http://schemas.microsoft.com/office/drawing/2014/main" id="{4F15C4C0-271B-4E40-992A-4E530F9030DA}"/>
              </a:ext>
            </a:extLst>
          </p:cNvPr>
          <p:cNvPicPr>
            <a:picLocks noChangeAspect="1"/>
          </p:cNvPicPr>
          <p:nvPr/>
        </p:nvPicPr>
        <p:blipFill>
          <a:blip r:embed="rId2"/>
          <a:stretch>
            <a:fillRect/>
          </a:stretch>
        </p:blipFill>
        <p:spPr>
          <a:xfrm>
            <a:off x="6737684" y="3878909"/>
            <a:ext cx="4848727" cy="2391143"/>
          </a:xfrm>
          <a:prstGeom prst="rect">
            <a:avLst/>
          </a:prstGeom>
        </p:spPr>
      </p:pic>
    </p:spTree>
    <p:extLst>
      <p:ext uri="{BB962C8B-B14F-4D97-AF65-F5344CB8AC3E}">
        <p14:creationId xmlns:p14="http://schemas.microsoft.com/office/powerpoint/2010/main" val="4241156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9869D9-4A40-AF41-892B-1ED3B2FC8387}"/>
              </a:ext>
            </a:extLst>
          </p:cNvPr>
          <p:cNvSpPr/>
          <p:nvPr/>
        </p:nvSpPr>
        <p:spPr>
          <a:xfrm>
            <a:off x="1409092" y="1664823"/>
            <a:ext cx="6878053" cy="3477875"/>
          </a:xfrm>
          <a:prstGeom prst="rect">
            <a:avLst/>
          </a:prstGeom>
        </p:spPr>
        <p:txBody>
          <a:bodyPr wrap="square">
            <a:spAutoFit/>
          </a:bodyPr>
          <a:lstStyle/>
          <a:p>
            <a:r>
              <a:rPr lang="en-IN" sz="2000" dirty="0">
                <a:solidFill>
                  <a:srgbClr val="292929"/>
                </a:solidFill>
                <a:latin typeface="Garamond" panose="02020404030301010803" pitchFamily="18" charset="0"/>
              </a:rPr>
              <a:t>There’s a fast-growing collection of useful applications derived from this field of study. They range from simple to complex. Below are a few of them:</a:t>
            </a:r>
          </a:p>
          <a:p>
            <a:pPr>
              <a:buFont typeface="Arial" panose="020B0604020202020204" pitchFamily="34" charset="0"/>
              <a:buChar char="•"/>
            </a:pPr>
            <a:r>
              <a:rPr lang="en-IN" sz="2000" dirty="0">
                <a:solidFill>
                  <a:srgbClr val="292929"/>
                </a:solidFill>
                <a:latin typeface="Garamond" panose="02020404030301010803" pitchFamily="18" charset="0"/>
              </a:rPr>
              <a:t>Spell Checking, Keyword Search, Finding Synonyms.</a:t>
            </a:r>
          </a:p>
          <a:p>
            <a:pPr>
              <a:buFont typeface="Arial" panose="020B0604020202020204" pitchFamily="34" charset="0"/>
              <a:buChar char="•"/>
            </a:pPr>
            <a:r>
              <a:rPr lang="en-IN" sz="2000" dirty="0">
                <a:solidFill>
                  <a:srgbClr val="292929"/>
                </a:solidFill>
                <a:latin typeface="Garamond" panose="02020404030301010803" pitchFamily="18" charset="0"/>
              </a:rPr>
              <a:t>Extracting information from websites such as product price, dates, location, people, or company names.</a:t>
            </a:r>
          </a:p>
          <a:p>
            <a:pPr>
              <a:buFont typeface="Arial" panose="020B0604020202020204" pitchFamily="34" charset="0"/>
              <a:buChar char="•"/>
            </a:pPr>
            <a:r>
              <a:rPr lang="en-IN" sz="2000" dirty="0">
                <a:solidFill>
                  <a:srgbClr val="292929"/>
                </a:solidFill>
                <a:latin typeface="Garamond" panose="02020404030301010803" pitchFamily="18" charset="0"/>
              </a:rPr>
              <a:t>Classifying: reading level of school texts, positive/negative sentiment of longer documents.</a:t>
            </a:r>
          </a:p>
          <a:p>
            <a:pPr>
              <a:buFont typeface="Arial" panose="020B0604020202020204" pitchFamily="34" charset="0"/>
              <a:buChar char="•"/>
            </a:pPr>
            <a:r>
              <a:rPr lang="en-IN" sz="2000" dirty="0">
                <a:solidFill>
                  <a:srgbClr val="292929"/>
                </a:solidFill>
                <a:latin typeface="Garamond" panose="02020404030301010803" pitchFamily="18" charset="0"/>
              </a:rPr>
              <a:t>Machine Translation.</a:t>
            </a:r>
          </a:p>
          <a:p>
            <a:pPr>
              <a:buFont typeface="Arial" panose="020B0604020202020204" pitchFamily="34" charset="0"/>
              <a:buChar char="•"/>
            </a:pPr>
            <a:r>
              <a:rPr lang="en-IN" sz="2000" dirty="0">
                <a:solidFill>
                  <a:srgbClr val="292929"/>
                </a:solidFill>
                <a:latin typeface="Garamond" panose="02020404030301010803" pitchFamily="18" charset="0"/>
              </a:rPr>
              <a:t>Spoken Dialog Systems.</a:t>
            </a:r>
          </a:p>
          <a:p>
            <a:pPr>
              <a:buFont typeface="Arial" panose="020B0604020202020204" pitchFamily="34" charset="0"/>
              <a:buChar char="•"/>
            </a:pPr>
            <a:r>
              <a:rPr lang="en-IN" sz="2000" dirty="0">
                <a:solidFill>
                  <a:srgbClr val="292929"/>
                </a:solidFill>
                <a:latin typeface="Garamond" panose="02020404030301010803" pitchFamily="18" charset="0"/>
              </a:rPr>
              <a:t>Complex Question Answering.</a:t>
            </a:r>
            <a:endParaRPr lang="en-IN" sz="2000" b="0" i="0" u="none" strike="noStrike" dirty="0">
              <a:solidFill>
                <a:srgbClr val="292929"/>
              </a:solidFill>
              <a:effectLst/>
              <a:latin typeface="Garamond" panose="02020404030301010803" pitchFamily="18" charset="0"/>
            </a:endParaRPr>
          </a:p>
        </p:txBody>
      </p:sp>
      <p:sp>
        <p:nvSpPr>
          <p:cNvPr id="3" name="Rectangle 2">
            <a:extLst>
              <a:ext uri="{FF2B5EF4-FFF2-40B4-BE49-F238E27FC236}">
                <a16:creationId xmlns:a16="http://schemas.microsoft.com/office/drawing/2014/main" id="{3EF938D6-B9E2-A44A-B121-D44DE63DD4FD}"/>
              </a:ext>
            </a:extLst>
          </p:cNvPr>
          <p:cNvSpPr/>
          <p:nvPr/>
        </p:nvSpPr>
        <p:spPr>
          <a:xfrm>
            <a:off x="1228722" y="741493"/>
            <a:ext cx="5196295" cy="923330"/>
          </a:xfrm>
          <a:prstGeom prst="rect">
            <a:avLst/>
          </a:prstGeom>
          <a:noFill/>
        </p:spPr>
        <p:txBody>
          <a:bodyPr wrap="none" lIns="91440" tIns="45720" rIns="91440" bIns="45720">
            <a:spAutoFit/>
          </a:bodyPr>
          <a:lstStyle/>
          <a:p>
            <a:pPr algn="ctr"/>
            <a:r>
              <a:rPr lang="en-IN" sz="5400" b="1" dirty="0">
                <a:solidFill>
                  <a:srgbClr val="292929"/>
                </a:solidFill>
                <a:latin typeface="Garamond" panose="02020404030301010803" pitchFamily="18" charset="0"/>
              </a:rPr>
              <a:t>Why study NLP?</a:t>
            </a:r>
          </a:p>
        </p:txBody>
      </p:sp>
    </p:spTree>
    <p:extLst>
      <p:ext uri="{BB962C8B-B14F-4D97-AF65-F5344CB8AC3E}">
        <p14:creationId xmlns:p14="http://schemas.microsoft.com/office/powerpoint/2010/main" val="3409866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7B19A1-D836-3142-9E46-6C155FBBC32F}"/>
              </a:ext>
            </a:extLst>
          </p:cNvPr>
          <p:cNvSpPr/>
          <p:nvPr/>
        </p:nvSpPr>
        <p:spPr>
          <a:xfrm>
            <a:off x="924740" y="813681"/>
            <a:ext cx="4423007"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Data Cleaning</a:t>
            </a:r>
          </a:p>
        </p:txBody>
      </p:sp>
      <p:sp>
        <p:nvSpPr>
          <p:cNvPr id="3" name="TextBox 2">
            <a:extLst>
              <a:ext uri="{FF2B5EF4-FFF2-40B4-BE49-F238E27FC236}">
                <a16:creationId xmlns:a16="http://schemas.microsoft.com/office/drawing/2014/main" id="{FC0442EF-9B56-5243-AC23-764F704891D9}"/>
              </a:ext>
            </a:extLst>
          </p:cNvPr>
          <p:cNvSpPr txBox="1"/>
          <p:nvPr/>
        </p:nvSpPr>
        <p:spPr>
          <a:xfrm>
            <a:off x="1179095" y="2001706"/>
            <a:ext cx="6569242" cy="2585323"/>
          </a:xfrm>
          <a:prstGeom prst="rect">
            <a:avLst/>
          </a:prstGeom>
          <a:noFill/>
        </p:spPr>
        <p:txBody>
          <a:bodyPr wrap="square" rtlCol="0">
            <a:spAutoFit/>
          </a:bodyPr>
          <a:lstStyle/>
          <a:p>
            <a:pPr marL="285750" indent="-285750">
              <a:buFont typeface="Arial" panose="020B0604020202020204" pitchFamily="34" charset="0"/>
              <a:buChar char="•"/>
            </a:pPr>
            <a:r>
              <a:rPr lang="en-IN" b="1" dirty="0"/>
              <a:t> Remove stop-words: </a:t>
            </a:r>
            <a:r>
              <a:rPr lang="en-IN" dirty="0"/>
              <a:t>There are a few words which are very commonly used when humans interact, but these words don’t make any sense or add any extra value. Additionally, there might be few words which are not required for the business case given in hand. So, these words need to be deleted from the data.</a:t>
            </a:r>
          </a:p>
          <a:p>
            <a:pPr marL="285750" indent="-285750">
              <a:buFont typeface="Arial" panose="020B0604020202020204" pitchFamily="34" charset="0"/>
              <a:buChar char="•"/>
            </a:pPr>
            <a:r>
              <a:rPr lang="en-IN" b="1" dirty="0"/>
              <a:t>Make lower case:</a:t>
            </a:r>
            <a:r>
              <a:rPr lang="en-IN" dirty="0"/>
              <a:t> This is required to make all the words in lowercase just to maintain the uniformity.</a:t>
            </a:r>
          </a:p>
          <a:p>
            <a:pPr marL="285750" indent="-285750">
              <a:buFont typeface="Arial" panose="020B0604020202020204" pitchFamily="34" charset="0"/>
              <a:buChar char="•"/>
            </a:pPr>
            <a:r>
              <a:rPr lang="en-IN" b="1" dirty="0"/>
              <a:t> Lemmatization:</a:t>
            </a:r>
            <a:r>
              <a:rPr lang="en-IN" dirty="0"/>
              <a:t> This helps to reduce the words into a single form.</a:t>
            </a:r>
          </a:p>
          <a:p>
            <a:pPr marL="285750" indent="-285750">
              <a:buFont typeface="Arial" panose="020B0604020202020204" pitchFamily="34" charset="0"/>
              <a:buChar char="•"/>
            </a:pPr>
            <a:r>
              <a:rPr lang="en-IN" b="1" dirty="0"/>
              <a:t>Stemming:</a:t>
            </a:r>
            <a:r>
              <a:rPr lang="en-IN" dirty="0"/>
              <a:t> This helps to reduce the words into their root form. </a:t>
            </a:r>
          </a:p>
        </p:txBody>
      </p:sp>
    </p:spTree>
    <p:extLst>
      <p:ext uri="{BB962C8B-B14F-4D97-AF65-F5344CB8AC3E}">
        <p14:creationId xmlns:p14="http://schemas.microsoft.com/office/powerpoint/2010/main" val="2904166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9A767D-4AA3-0D4B-A6F4-EEBE5F308870}"/>
              </a:ext>
            </a:extLst>
          </p:cNvPr>
          <p:cNvSpPr/>
          <p:nvPr/>
        </p:nvSpPr>
        <p:spPr>
          <a:xfrm>
            <a:off x="1159043" y="2347300"/>
            <a:ext cx="6096000" cy="1754326"/>
          </a:xfrm>
          <a:prstGeom prst="rect">
            <a:avLst/>
          </a:prstGeom>
        </p:spPr>
        <p:txBody>
          <a:bodyPr>
            <a:spAutoFit/>
          </a:bodyPr>
          <a:lstStyle/>
          <a:p>
            <a:pPr marL="285750" indent="-285750">
              <a:buFont typeface="Arial" panose="020B0604020202020204" pitchFamily="34" charset="0"/>
              <a:buChar char="•"/>
            </a:pPr>
            <a:r>
              <a:rPr lang="en-IN" b="1" dirty="0"/>
              <a:t>Removal of regular expressions:</a:t>
            </a:r>
            <a:r>
              <a:rPr lang="en-IN" dirty="0"/>
              <a:t> Regular expression helps to identify and to get rid of different patterns which are not required in the text.</a:t>
            </a:r>
          </a:p>
          <a:p>
            <a:pPr marL="285750" indent="-285750">
              <a:buFont typeface="Arial" panose="020B0604020202020204" pitchFamily="34" charset="0"/>
              <a:buChar char="•"/>
            </a:pPr>
            <a:r>
              <a:rPr lang="en-IN" b="1" dirty="0"/>
              <a:t>Parts-of-Speech (POS) tagging:</a:t>
            </a:r>
            <a:r>
              <a:rPr lang="en-IN" dirty="0"/>
              <a:t> This helps to identify the parts of speech. Based on the use case one can keep or remove some of them.</a:t>
            </a:r>
          </a:p>
        </p:txBody>
      </p:sp>
      <p:sp>
        <p:nvSpPr>
          <p:cNvPr id="3" name="Rectangle 2">
            <a:extLst>
              <a:ext uri="{FF2B5EF4-FFF2-40B4-BE49-F238E27FC236}">
                <a16:creationId xmlns:a16="http://schemas.microsoft.com/office/drawing/2014/main" id="{CD77DA75-BCD4-F549-8623-CE20D362A925}"/>
              </a:ext>
            </a:extLst>
          </p:cNvPr>
          <p:cNvSpPr/>
          <p:nvPr/>
        </p:nvSpPr>
        <p:spPr>
          <a:xfrm>
            <a:off x="924740" y="813681"/>
            <a:ext cx="4423007"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Data Cleaning</a:t>
            </a:r>
          </a:p>
        </p:txBody>
      </p:sp>
    </p:spTree>
    <p:extLst>
      <p:ext uri="{BB962C8B-B14F-4D97-AF65-F5344CB8AC3E}">
        <p14:creationId xmlns:p14="http://schemas.microsoft.com/office/powerpoint/2010/main" val="254397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3AE25-93E9-554D-9534-A60F682BE2D7}"/>
              </a:ext>
            </a:extLst>
          </p:cNvPr>
          <p:cNvSpPr/>
          <p:nvPr/>
        </p:nvSpPr>
        <p:spPr>
          <a:xfrm>
            <a:off x="1120694" y="813681"/>
            <a:ext cx="4031105"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Tokenization</a:t>
            </a:r>
          </a:p>
        </p:txBody>
      </p:sp>
      <p:sp>
        <p:nvSpPr>
          <p:cNvPr id="4" name="TextBox 3">
            <a:extLst>
              <a:ext uri="{FF2B5EF4-FFF2-40B4-BE49-F238E27FC236}">
                <a16:creationId xmlns:a16="http://schemas.microsoft.com/office/drawing/2014/main" id="{5D1243EF-69EA-8C41-9F17-ADD9EEF052BA}"/>
              </a:ext>
            </a:extLst>
          </p:cNvPr>
          <p:cNvSpPr txBox="1"/>
          <p:nvPr/>
        </p:nvSpPr>
        <p:spPr>
          <a:xfrm>
            <a:off x="1120694" y="1925053"/>
            <a:ext cx="6244637" cy="3416320"/>
          </a:xfrm>
          <a:prstGeom prst="rect">
            <a:avLst/>
          </a:prstGeom>
          <a:noFill/>
        </p:spPr>
        <p:txBody>
          <a:bodyPr wrap="square" rtlCol="0">
            <a:spAutoFit/>
          </a:bodyPr>
          <a:lstStyle/>
          <a:p>
            <a:r>
              <a:rPr lang="en-IN" dirty="0"/>
              <a:t>This is one of the common practices while working on text data. This helps to split a phrase, sentence, or paragraph into small units like words or terms. Each unit is called a token. </a:t>
            </a:r>
          </a:p>
          <a:p>
            <a:endParaRPr lang="en-IN" dirty="0"/>
          </a:p>
          <a:p>
            <a:pPr marL="285750" indent="-285750">
              <a:buFont typeface="Arial" panose="020B0604020202020204" pitchFamily="34" charset="0"/>
              <a:buChar char="•"/>
            </a:pPr>
            <a:r>
              <a:rPr lang="en-IN" b="1" dirty="0"/>
              <a:t>Tokenization using split () function:</a:t>
            </a:r>
            <a:r>
              <a:rPr lang="en-IN" dirty="0"/>
              <a:t> Returns list of strings after breaking the given string by the specified separator.</a:t>
            </a:r>
          </a:p>
          <a:p>
            <a:pPr marL="285750" indent="-285750">
              <a:buFont typeface="Arial" panose="020B0604020202020204" pitchFamily="34" charset="0"/>
              <a:buChar char="•"/>
            </a:pPr>
            <a:r>
              <a:rPr lang="en-IN" b="1" dirty="0"/>
              <a:t>Tokenization using Regular expression:</a:t>
            </a:r>
            <a:r>
              <a:rPr lang="en-IN" dirty="0"/>
              <a:t> Returns list based on the regular expressions.</a:t>
            </a:r>
          </a:p>
          <a:p>
            <a:pPr marL="285750" indent="-285750">
              <a:buFont typeface="Arial" panose="020B0604020202020204" pitchFamily="34" charset="0"/>
              <a:buChar char="•"/>
            </a:pPr>
            <a:r>
              <a:rPr lang="en-IN" b="1" dirty="0"/>
              <a:t>Tokenization using NLTK:</a:t>
            </a:r>
            <a:r>
              <a:rPr lang="en-IN" dirty="0"/>
              <a:t> There are different types of tokenizers under NLTK package like word tokenizer (</a:t>
            </a:r>
            <a:r>
              <a:rPr lang="en-IN" dirty="0" err="1"/>
              <a:t>word_tokenize</a:t>
            </a:r>
            <a:r>
              <a:rPr lang="en-IN" dirty="0"/>
              <a:t>), regex tokenizer (</a:t>
            </a:r>
            <a:r>
              <a:rPr lang="en-IN" dirty="0" err="1"/>
              <a:t>RegexpTokenizer</a:t>
            </a:r>
            <a:r>
              <a:rPr lang="en-IN" dirty="0"/>
              <a:t>), whitespace tokenizer (</a:t>
            </a:r>
            <a:r>
              <a:rPr lang="en-IN" dirty="0" err="1"/>
              <a:t>WhitespaceTokenizer</a:t>
            </a:r>
            <a:r>
              <a:rPr lang="en-IN" dirty="0"/>
              <a:t>)</a:t>
            </a:r>
            <a:endParaRPr lang="en-US" dirty="0"/>
          </a:p>
        </p:txBody>
      </p:sp>
      <p:pic>
        <p:nvPicPr>
          <p:cNvPr id="5" name="Picture 4">
            <a:extLst>
              <a:ext uri="{FF2B5EF4-FFF2-40B4-BE49-F238E27FC236}">
                <a16:creationId xmlns:a16="http://schemas.microsoft.com/office/drawing/2014/main" id="{9116783B-E1A2-E341-B238-015500CE470C}"/>
              </a:ext>
            </a:extLst>
          </p:cNvPr>
          <p:cNvPicPr>
            <a:picLocks noChangeAspect="1"/>
          </p:cNvPicPr>
          <p:nvPr/>
        </p:nvPicPr>
        <p:blipFill>
          <a:blip r:embed="rId2"/>
          <a:stretch>
            <a:fillRect/>
          </a:stretch>
        </p:blipFill>
        <p:spPr>
          <a:xfrm>
            <a:off x="7365331" y="1925053"/>
            <a:ext cx="3886200" cy="4106445"/>
          </a:xfrm>
          <a:prstGeom prst="rect">
            <a:avLst/>
          </a:prstGeom>
        </p:spPr>
      </p:pic>
    </p:spTree>
    <p:extLst>
      <p:ext uri="{BB962C8B-B14F-4D97-AF65-F5344CB8AC3E}">
        <p14:creationId xmlns:p14="http://schemas.microsoft.com/office/powerpoint/2010/main" val="2992015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9C747D-A542-1442-B811-F3907B9276D3}"/>
              </a:ext>
            </a:extLst>
          </p:cNvPr>
          <p:cNvSpPr/>
          <p:nvPr/>
        </p:nvSpPr>
        <p:spPr>
          <a:xfrm>
            <a:off x="1805593" y="2052662"/>
            <a:ext cx="6096000" cy="1938992"/>
          </a:xfrm>
          <a:prstGeom prst="rect">
            <a:avLst/>
          </a:prstGeom>
        </p:spPr>
        <p:txBody>
          <a:bodyPr>
            <a:spAutoFit/>
          </a:bodyPr>
          <a:lstStyle/>
          <a:p>
            <a:r>
              <a:rPr lang="en-IN" sz="2000" dirty="0">
                <a:solidFill>
                  <a:srgbClr val="202124"/>
                </a:solidFill>
                <a:latin typeface="Garamond" panose="02020404030301010803" pitchFamily="18" charset="0"/>
              </a:rPr>
              <a:t>N-gram is </a:t>
            </a:r>
            <a:r>
              <a:rPr lang="en-IN" sz="2000" dirty="0">
                <a:solidFill>
                  <a:srgbClr val="040C28"/>
                </a:solidFill>
                <a:latin typeface="Garamond" panose="02020404030301010803" pitchFamily="18" charset="0"/>
              </a:rPr>
              <a:t>a collection of n successive items in a text document that may include words, numbers, symbols, and punctuation</a:t>
            </a:r>
            <a:r>
              <a:rPr lang="en-IN" sz="2000" dirty="0">
                <a:solidFill>
                  <a:srgbClr val="202124"/>
                </a:solidFill>
                <a:latin typeface="Garamond" panose="02020404030301010803" pitchFamily="18" charset="0"/>
              </a:rPr>
              <a:t>. N-gram models are useful in many text analytics applications where sequences of words are relevant, such as in sentiment analysis, text classification, and text generation.</a:t>
            </a:r>
            <a:endParaRPr lang="en-US" sz="2000" dirty="0">
              <a:latin typeface="Garamond" panose="02020404030301010803" pitchFamily="18" charset="0"/>
            </a:endParaRPr>
          </a:p>
        </p:txBody>
      </p:sp>
      <p:sp>
        <p:nvSpPr>
          <p:cNvPr id="3" name="Rectangle 2">
            <a:extLst>
              <a:ext uri="{FF2B5EF4-FFF2-40B4-BE49-F238E27FC236}">
                <a16:creationId xmlns:a16="http://schemas.microsoft.com/office/drawing/2014/main" id="{58B60B8C-87A1-264A-9411-FFE8EEC2B865}"/>
              </a:ext>
            </a:extLst>
          </p:cNvPr>
          <p:cNvSpPr/>
          <p:nvPr/>
        </p:nvSpPr>
        <p:spPr>
          <a:xfrm>
            <a:off x="1805593" y="813681"/>
            <a:ext cx="2661306"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N-Gram</a:t>
            </a:r>
          </a:p>
        </p:txBody>
      </p:sp>
      <p:pic>
        <p:nvPicPr>
          <p:cNvPr id="4" name="Picture 3">
            <a:extLst>
              <a:ext uri="{FF2B5EF4-FFF2-40B4-BE49-F238E27FC236}">
                <a16:creationId xmlns:a16="http://schemas.microsoft.com/office/drawing/2014/main" id="{30D0885D-7FF1-8948-A91E-7A00BC0AA9BF}"/>
              </a:ext>
            </a:extLst>
          </p:cNvPr>
          <p:cNvPicPr>
            <a:picLocks noChangeAspect="1"/>
          </p:cNvPicPr>
          <p:nvPr/>
        </p:nvPicPr>
        <p:blipFill>
          <a:blip r:embed="rId2"/>
          <a:stretch>
            <a:fillRect/>
          </a:stretch>
        </p:blipFill>
        <p:spPr>
          <a:xfrm>
            <a:off x="6455276" y="3991654"/>
            <a:ext cx="4406900" cy="1816100"/>
          </a:xfrm>
          <a:prstGeom prst="rect">
            <a:avLst/>
          </a:prstGeom>
        </p:spPr>
      </p:pic>
    </p:spTree>
    <p:extLst>
      <p:ext uri="{BB962C8B-B14F-4D97-AF65-F5344CB8AC3E}">
        <p14:creationId xmlns:p14="http://schemas.microsoft.com/office/powerpoint/2010/main" val="372490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DA15D8-2D59-D446-8E0B-78B877D75395}"/>
              </a:ext>
            </a:extLst>
          </p:cNvPr>
          <p:cNvSpPr/>
          <p:nvPr/>
        </p:nvSpPr>
        <p:spPr>
          <a:xfrm>
            <a:off x="1017593" y="813681"/>
            <a:ext cx="4237314"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Vectorization </a:t>
            </a:r>
          </a:p>
        </p:txBody>
      </p:sp>
      <p:sp>
        <p:nvSpPr>
          <p:cNvPr id="3" name="TextBox 2">
            <a:extLst>
              <a:ext uri="{FF2B5EF4-FFF2-40B4-BE49-F238E27FC236}">
                <a16:creationId xmlns:a16="http://schemas.microsoft.com/office/drawing/2014/main" id="{0DE32F62-E1A0-1A4E-BC87-0C41181A0579}"/>
              </a:ext>
            </a:extLst>
          </p:cNvPr>
          <p:cNvSpPr txBox="1"/>
          <p:nvPr/>
        </p:nvSpPr>
        <p:spPr>
          <a:xfrm>
            <a:off x="1299411" y="1737011"/>
            <a:ext cx="5029200" cy="1323439"/>
          </a:xfrm>
          <a:prstGeom prst="rect">
            <a:avLst/>
          </a:prstGeom>
          <a:noFill/>
        </p:spPr>
        <p:txBody>
          <a:bodyPr wrap="square" rtlCol="0">
            <a:spAutoFit/>
          </a:bodyPr>
          <a:lstStyle/>
          <a:p>
            <a:r>
              <a:rPr lang="en-IN" sz="2000" dirty="0"/>
              <a:t>Vectorization helps to map the words to a vector of real numbers, which further helps into predictions. This helps to extract the important features. </a:t>
            </a:r>
            <a:endParaRPr lang="en-US" sz="2000" dirty="0"/>
          </a:p>
        </p:txBody>
      </p:sp>
      <p:sp>
        <p:nvSpPr>
          <p:cNvPr id="4" name="TextBox 3">
            <a:extLst>
              <a:ext uri="{FF2B5EF4-FFF2-40B4-BE49-F238E27FC236}">
                <a16:creationId xmlns:a16="http://schemas.microsoft.com/office/drawing/2014/main" id="{5D8144CA-598C-B44B-BCB9-6B3134F45924}"/>
              </a:ext>
            </a:extLst>
          </p:cNvPr>
          <p:cNvSpPr txBox="1"/>
          <p:nvPr/>
        </p:nvSpPr>
        <p:spPr>
          <a:xfrm>
            <a:off x="4644189" y="3060450"/>
            <a:ext cx="5426243" cy="2308324"/>
          </a:xfrm>
          <a:prstGeom prst="rect">
            <a:avLst/>
          </a:prstGeom>
          <a:noFill/>
        </p:spPr>
        <p:txBody>
          <a:bodyPr wrap="square" rtlCol="0">
            <a:spAutoFit/>
          </a:bodyPr>
          <a:lstStyle/>
          <a:p>
            <a:r>
              <a:rPr lang="en-US" dirty="0"/>
              <a:t>Techniques:</a:t>
            </a:r>
          </a:p>
          <a:p>
            <a:pPr marL="285750" indent="-285750">
              <a:buFont typeface="Arial" panose="020B0604020202020204" pitchFamily="34" charset="0"/>
              <a:buChar char="•"/>
            </a:pPr>
            <a:r>
              <a:rPr lang="en-IN" b="1" dirty="0" err="1"/>
              <a:t>CountVec</a:t>
            </a:r>
            <a:r>
              <a:rPr lang="en-IN" b="1" dirty="0"/>
              <a:t>:</a:t>
            </a:r>
            <a:r>
              <a:rPr lang="en-IN" dirty="0"/>
              <a:t> Count number of times a particular word appears in the document. </a:t>
            </a:r>
            <a:r>
              <a:rPr lang="en-IN" dirty="0" err="1"/>
              <a:t>CountVectorizer</a:t>
            </a:r>
            <a:r>
              <a:rPr lang="en-IN" dirty="0"/>
              <a:t> helps to get this count.</a:t>
            </a:r>
          </a:p>
          <a:p>
            <a:pPr marL="285750" indent="-285750">
              <a:buFont typeface="Arial" panose="020B0604020202020204" pitchFamily="34" charset="0"/>
              <a:buChar char="•"/>
            </a:pPr>
            <a:r>
              <a:rPr lang="en-IN" b="1" dirty="0"/>
              <a:t>TF-IDF:</a:t>
            </a:r>
            <a:r>
              <a:rPr lang="en-IN" dirty="0"/>
              <a:t> Term frequency Inverse document frequency (TF-IDF) provides an overall weightage of a word in the document. </a:t>
            </a:r>
            <a:r>
              <a:rPr lang="en-IN" dirty="0" err="1"/>
              <a:t>TfidfVectorizer</a:t>
            </a:r>
            <a:r>
              <a:rPr lang="en-IN" dirty="0"/>
              <a:t> helps to get this weighted score.</a:t>
            </a:r>
            <a:endParaRPr lang="en-US" dirty="0"/>
          </a:p>
        </p:txBody>
      </p:sp>
    </p:spTree>
    <p:extLst>
      <p:ext uri="{BB962C8B-B14F-4D97-AF65-F5344CB8AC3E}">
        <p14:creationId xmlns:p14="http://schemas.microsoft.com/office/powerpoint/2010/main" val="145331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7EAC20-CE94-BC43-90AB-3559A60DDC88}"/>
              </a:ext>
            </a:extLst>
          </p:cNvPr>
          <p:cNvSpPr/>
          <p:nvPr/>
        </p:nvSpPr>
        <p:spPr>
          <a:xfrm>
            <a:off x="653796" y="693365"/>
            <a:ext cx="6456832"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Machine Translation </a:t>
            </a:r>
          </a:p>
        </p:txBody>
      </p:sp>
      <p:sp>
        <p:nvSpPr>
          <p:cNvPr id="3" name="TextBox 2">
            <a:extLst>
              <a:ext uri="{FF2B5EF4-FFF2-40B4-BE49-F238E27FC236}">
                <a16:creationId xmlns:a16="http://schemas.microsoft.com/office/drawing/2014/main" id="{B84598B8-A5D9-8649-9122-322EA2B394C4}"/>
              </a:ext>
            </a:extLst>
          </p:cNvPr>
          <p:cNvSpPr txBox="1"/>
          <p:nvPr/>
        </p:nvSpPr>
        <p:spPr>
          <a:xfrm>
            <a:off x="1191126" y="1816768"/>
            <a:ext cx="5257800" cy="2031325"/>
          </a:xfrm>
          <a:prstGeom prst="rect">
            <a:avLst/>
          </a:prstGeom>
          <a:noFill/>
        </p:spPr>
        <p:txBody>
          <a:bodyPr wrap="square" rtlCol="0">
            <a:spAutoFit/>
          </a:bodyPr>
          <a:lstStyle/>
          <a:p>
            <a:r>
              <a:rPr lang="en-IN" dirty="0"/>
              <a:t>Machine Translation is the classic test of language understanding. It consists of both language analysis and language generation.</a:t>
            </a:r>
            <a:br>
              <a:rPr lang="en-IN" dirty="0"/>
            </a:br>
            <a:r>
              <a:rPr lang="en-IN" dirty="0"/>
              <a:t>In a traditional Machine Translation system, we have to use parallel corpus — a collection of texts, each of which is translated into one or more other languages than the original.</a:t>
            </a:r>
            <a:endParaRPr lang="en-US" dirty="0"/>
          </a:p>
        </p:txBody>
      </p:sp>
      <p:sp>
        <p:nvSpPr>
          <p:cNvPr id="4" name="TextBox 3">
            <a:extLst>
              <a:ext uri="{FF2B5EF4-FFF2-40B4-BE49-F238E27FC236}">
                <a16:creationId xmlns:a16="http://schemas.microsoft.com/office/drawing/2014/main" id="{80C3772A-FF19-6C44-9ADB-32A9CD5E89C3}"/>
              </a:ext>
            </a:extLst>
          </p:cNvPr>
          <p:cNvSpPr txBox="1"/>
          <p:nvPr/>
        </p:nvSpPr>
        <p:spPr>
          <a:xfrm>
            <a:off x="4150895" y="3848093"/>
            <a:ext cx="4138863" cy="1200329"/>
          </a:xfrm>
          <a:prstGeom prst="rect">
            <a:avLst/>
          </a:prstGeom>
          <a:noFill/>
        </p:spPr>
        <p:txBody>
          <a:bodyPr wrap="square" rtlCol="0">
            <a:spAutoFit/>
          </a:bodyPr>
          <a:lstStyle/>
          <a:p>
            <a:r>
              <a:rPr lang="en-IN" b="1" dirty="0"/>
              <a:t>Neural Machine Translation</a:t>
            </a:r>
            <a:r>
              <a:rPr lang="en-IN" dirty="0"/>
              <a:t> is the approach of modelling this entire process via one big artificial neural network, known as a Recurrent Neural Network(RNN).</a:t>
            </a:r>
            <a:endParaRPr lang="en-US" dirty="0"/>
          </a:p>
        </p:txBody>
      </p:sp>
    </p:spTree>
    <p:extLst>
      <p:ext uri="{BB962C8B-B14F-4D97-AF65-F5344CB8AC3E}">
        <p14:creationId xmlns:p14="http://schemas.microsoft.com/office/powerpoint/2010/main" val="425330628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247</TotalTime>
  <Words>386</Words>
  <Application>Microsoft Macintosh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Garamond</vt:lpstr>
      <vt:lpstr>Organic</vt:lpstr>
      <vt:lpstr>Natural Language 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dc:title>
  <dc:creator>Microsoft Office User</dc:creator>
  <cp:lastModifiedBy>Microsoft Office User</cp:lastModifiedBy>
  <cp:revision>9</cp:revision>
  <dcterms:created xsi:type="dcterms:W3CDTF">2023-07-05T23:43:53Z</dcterms:created>
  <dcterms:modified xsi:type="dcterms:W3CDTF">2023-07-06T03:51:48Z</dcterms:modified>
</cp:coreProperties>
</file>